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23" r:id="rId2"/>
    <p:sldMasterId id="2147483749" r:id="rId3"/>
  </p:sldMasterIdLst>
  <p:notesMasterIdLst>
    <p:notesMasterId r:id="rId38"/>
  </p:notesMasterIdLst>
  <p:sldIdLst>
    <p:sldId id="260" r:id="rId4"/>
    <p:sldId id="344" r:id="rId5"/>
    <p:sldId id="347" r:id="rId6"/>
    <p:sldId id="465" r:id="rId7"/>
    <p:sldId id="466" r:id="rId8"/>
    <p:sldId id="316" r:id="rId9"/>
    <p:sldId id="317" r:id="rId10"/>
    <p:sldId id="318" r:id="rId11"/>
    <p:sldId id="319" r:id="rId12"/>
    <p:sldId id="320" r:id="rId13"/>
    <p:sldId id="321" r:id="rId14"/>
    <p:sldId id="336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7" r:id="rId25"/>
    <p:sldId id="338" r:id="rId26"/>
    <p:sldId id="341" r:id="rId27"/>
    <p:sldId id="339" r:id="rId28"/>
    <p:sldId id="331" r:id="rId29"/>
    <p:sldId id="340" r:id="rId30"/>
    <p:sldId id="332" r:id="rId31"/>
    <p:sldId id="333" r:id="rId32"/>
    <p:sldId id="334" r:id="rId33"/>
    <p:sldId id="335" r:id="rId34"/>
    <p:sldId id="342" r:id="rId35"/>
    <p:sldId id="343" r:id="rId36"/>
    <p:sldId id="26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172A"/>
    <a:srgbClr val="652632"/>
    <a:srgbClr val="EAEAEA"/>
    <a:srgbClr val="DDDDDD"/>
    <a:srgbClr val="C0C0C0"/>
    <a:srgbClr val="000000"/>
    <a:srgbClr val="540054"/>
    <a:srgbClr val="860086"/>
    <a:srgbClr val="990099"/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/Relationships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gif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gif>
</file>

<file path=ppt/media/image38.jpe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7FC51-67E0-45E9-9C66-4B1D49C84B2B}" type="datetimeFigureOut">
              <a:rPr lang="es-CO" smtClean="0"/>
              <a:t>29/11/2019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6CF66-95F6-408D-B050-A79DE1013E8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8883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9E51F7-A888-472D-B416-6312F0764F25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9811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9E51F7-A888-472D-B416-6312F0764F25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5476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38200" y="6356353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fld id="{468595E9-9916-4F23-8CC4-DDF9068E8B2D}" type="datetimeFigureOut">
              <a:rPr lang="es-CO" smtClean="0">
                <a:solidFill>
                  <a:prstClr val="black"/>
                </a:solidFill>
              </a:rPr>
              <a:pPr defTabSz="914400">
                <a:defRPr/>
              </a:pPr>
              <a:t>29/11/2019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3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fld id="{0F01C65C-272A-436A-A86C-87B4285939D6}" type="slidenum">
              <a:rPr lang="es-CO" smtClean="0">
                <a:solidFill>
                  <a:prstClr val="black"/>
                </a:solidFill>
              </a:rPr>
              <a:pPr defTabSz="914400">
                <a:defRPr/>
              </a:pPr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08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032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4213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0992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657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77C78189-BA44-44ED-B6AF-C3AE29513D61}" type="datetime1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3027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751B387F-3BF6-42A0-ACE9-98893C9D3782}" type="datetime1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6526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C35BDAD8-612B-4507-90C8-4D12D79419DB}" type="datetime1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173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97DC6D19-A8E0-483D-BC5F-498A82D8CADB}" type="datetime1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67327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97CA7405-2EDD-4EED-9EA2-9F61ECBC5988}" type="datetime1">
              <a:rPr lang="es-ES" smtClean="0"/>
              <a:t>29/11/2019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5410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5BE0D2EA-BF8F-4311-8996-003F9E645B72}" type="datetime1">
              <a:rPr lang="es-ES" smtClean="0"/>
              <a:t>29/11/2019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7308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38200" y="6356353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fld id="{468595E9-9916-4F23-8CC4-DDF9068E8B2D}" type="datetimeFigureOut">
              <a:rPr lang="es-CO" smtClean="0">
                <a:solidFill>
                  <a:prstClr val="black"/>
                </a:solidFill>
              </a:rPr>
              <a:pPr defTabSz="914400">
                <a:defRPr/>
              </a:pPr>
              <a:t>29/11/2019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3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400">
              <a:defRPr/>
            </a:pPr>
            <a:fld id="{0F01C65C-272A-436A-A86C-87B4285939D6}" type="slidenum">
              <a:rPr lang="es-CO" smtClean="0">
                <a:solidFill>
                  <a:prstClr val="black"/>
                </a:solidFill>
              </a:rPr>
              <a:pPr defTabSz="914400">
                <a:defRPr/>
              </a:pPr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885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6B324ACE-91FB-4385-B688-B5095EA4ED0D}" type="datetime1">
              <a:rPr lang="es-ES" smtClean="0"/>
              <a:t>29/11/2019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9382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C25144B9-DB88-4658-A850-44F81AA82C0E}" type="datetime1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417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323B1224-ACA8-4ED5-8FF2-9209A174A472}" type="datetime1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46192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0759D935-470E-4CCB-B8F7-A73DEC273A7E}" type="datetime1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87544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C1801E1-4B5E-49C6-9BD8-CABD73E47874}" type="datetime1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3654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4600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726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7354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174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1379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6639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B0F0-221C-4018-A30C-D5C9CB9EA657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4783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9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54661" y="900203"/>
            <a:ext cx="9107742" cy="5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67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F8C4F42-D530-4210-84E5-DE26BE697DEA}"/>
              </a:ext>
            </a:extLst>
          </p:cNvPr>
          <p:cNvSpPr/>
          <p:nvPr userDrawn="1"/>
        </p:nvSpPr>
        <p:spPr>
          <a:xfrm>
            <a:off x="0" y="5570290"/>
            <a:ext cx="12192000" cy="1287710"/>
          </a:xfrm>
          <a:prstGeom prst="rect">
            <a:avLst/>
          </a:prstGeom>
          <a:solidFill>
            <a:srgbClr val="6526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80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61D057C-E6BD-4737-BF79-FB632166644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30588" y="6048462"/>
            <a:ext cx="1759789" cy="4408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415B5EA-804D-49A2-97AF-4F9D293EF5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70" b="24395"/>
          <a:stretch/>
        </p:blipFill>
        <p:spPr>
          <a:xfrm>
            <a:off x="6288942" y="5687736"/>
            <a:ext cx="5844044" cy="104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6F8C4F42-D530-4210-84E5-DE26BE697DEA}"/>
              </a:ext>
            </a:extLst>
          </p:cNvPr>
          <p:cNvSpPr/>
          <p:nvPr userDrawn="1"/>
        </p:nvSpPr>
        <p:spPr>
          <a:xfrm>
            <a:off x="0" y="5570290"/>
            <a:ext cx="12192000" cy="1287710"/>
          </a:xfrm>
          <a:prstGeom prst="rect">
            <a:avLst/>
          </a:prstGeom>
          <a:solidFill>
            <a:srgbClr val="6526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80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61D057C-E6BD-4737-BF79-FB632166644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30588" y="6048462"/>
            <a:ext cx="1759789" cy="4408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415B5EA-804D-49A2-97AF-4F9D293EF5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70" b="24395"/>
          <a:stretch/>
        </p:blipFill>
        <p:spPr>
          <a:xfrm>
            <a:off x="6288942" y="5687736"/>
            <a:ext cx="5844044" cy="104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6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robles@unal.edu.co" TargetMode="External"/><Relationship Id="rId2" Type="http://schemas.openxmlformats.org/officeDocument/2006/relationships/hyperlink" Target="mailto:jwbranch@unal.edu.co" TargetMode="Externa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_BasmAAub7w?feature=oembed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videoseries?list=PLJjOveEiVE4BK9Vnnl99H2IlYGhmokn1V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srobles@unal.edu.co" TargetMode="External"/><Relationship Id="rId2" Type="http://schemas.openxmlformats.org/officeDocument/2006/relationships/hyperlink" Target="mailto:jwbranch@unal.edu.co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261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Adquisición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1327719" y="1477543"/>
            <a:ext cx="912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Con ayuda de estos datos podemos predecir comportamientos y patrones. Esto con el fin de generar información vital para la toma de decisiones.</a:t>
            </a:r>
          </a:p>
        </p:txBody>
      </p:sp>
      <p:pic>
        <p:nvPicPr>
          <p:cNvPr id="5122" name="Picture 2" descr="Resultado de imagen para ai black box">
            <a:extLst>
              <a:ext uri="{FF2B5EF4-FFF2-40B4-BE49-F238E27FC236}">
                <a16:creationId xmlns:a16="http://schemas.microsoft.com/office/drawing/2014/main" id="{857CD602-0D1C-4E16-9CDC-4BCA69B99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367" y="2334826"/>
            <a:ext cx="7380951" cy="312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32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 – Texto (Estructurado)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7031116" y="1266591"/>
            <a:ext cx="508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/>
            <a:r>
              <a:rPr lang="en-US" dirty="0"/>
              <a:t>New York City Airbnb Open Data - Kaggle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BC453B-28AA-49DF-9912-7C54E6490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109"/>
          <a:stretch/>
        </p:blipFill>
        <p:spPr>
          <a:xfrm>
            <a:off x="-5919" y="1761301"/>
            <a:ext cx="12192000" cy="509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75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 – Texto (No estructurado)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6689602" y="2127725"/>
            <a:ext cx="508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/>
            <a:r>
              <a:rPr lang="es-CO" dirty="0"/>
              <a:t>Text </a:t>
            </a:r>
            <a:r>
              <a:rPr lang="es-CO" dirty="0" err="1"/>
              <a:t>Similarity</a:t>
            </a:r>
            <a:r>
              <a:rPr lang="es-CO" dirty="0"/>
              <a:t> </a:t>
            </a:r>
            <a:r>
              <a:rPr lang="en-US" dirty="0"/>
              <a:t>- Kaggle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5806BB3-F319-4AA2-95DC-6FC80C69E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56" y="2573784"/>
            <a:ext cx="11372850" cy="24384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A3DDF24-9EDF-4EFE-A091-DD56E78E7CD3}"/>
              </a:ext>
            </a:extLst>
          </p:cNvPr>
          <p:cNvSpPr txBox="1"/>
          <p:nvPr/>
        </p:nvSpPr>
        <p:spPr>
          <a:xfrm>
            <a:off x="701336" y="1491449"/>
            <a:ext cx="4953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Cortas frases de textos con el fin de encontrar la similitud de diferentes documentos.</a:t>
            </a:r>
          </a:p>
        </p:txBody>
      </p:sp>
    </p:spTree>
    <p:extLst>
      <p:ext uri="{BB962C8B-B14F-4D97-AF65-F5344CB8AC3E}">
        <p14:creationId xmlns:p14="http://schemas.microsoft.com/office/powerpoint/2010/main" val="1229803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 - Audio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3645F75-1F45-43B0-AEED-E96B8EFF2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2415" y="97654"/>
            <a:ext cx="6928261" cy="666269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76B7DD3-EC85-4466-A6CC-7BBDCCFC96F5}"/>
              </a:ext>
            </a:extLst>
          </p:cNvPr>
          <p:cNvSpPr txBox="1"/>
          <p:nvPr/>
        </p:nvSpPr>
        <p:spPr>
          <a:xfrm>
            <a:off x="308277" y="1355369"/>
            <a:ext cx="44156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Un conjunto de datos de audios de gatos y perros con el fin de clasificar a que animal pertenece cada sonido.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8997881" y="5891858"/>
            <a:ext cx="306279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dirty="0"/>
              <a:t>Audio Cats and Dogs - Kaggle</a:t>
            </a:r>
          </a:p>
          <a:p>
            <a:pPr fontAlgn="base"/>
            <a:r>
              <a:rPr lang="en-US" sz="1600" dirty="0"/>
              <a:t>Classify raw sound events</a:t>
            </a:r>
          </a:p>
        </p:txBody>
      </p:sp>
      <p:pic>
        <p:nvPicPr>
          <p:cNvPr id="6146" name="Picture 2" descr="Imagen relacionada">
            <a:extLst>
              <a:ext uri="{FF2B5EF4-FFF2-40B4-BE49-F238E27FC236}">
                <a16:creationId xmlns:a16="http://schemas.microsoft.com/office/drawing/2014/main" id="{364F6178-C029-4095-AA89-3DD68FF05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77" y="2439435"/>
            <a:ext cx="4619902" cy="3063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56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 - Video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63E26D-3A42-464C-A150-CC910B0FD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0" y="2870863"/>
            <a:ext cx="11487150" cy="244792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7670307" y="2501531"/>
            <a:ext cx="4172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/>
            <a:r>
              <a:rPr lang="en-US" dirty="0"/>
              <a:t>Trending YouTube Video Statistics - Kaggle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6129C21-8561-4EF5-BFA2-AB23EB1FCA40}"/>
              </a:ext>
            </a:extLst>
          </p:cNvPr>
          <p:cNvSpPr txBox="1"/>
          <p:nvPr/>
        </p:nvSpPr>
        <p:spPr>
          <a:xfrm>
            <a:off x="639192" y="1478479"/>
            <a:ext cx="9359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Un conjunto de datos de videos provenientes de la plataforma de Google YouTube con el fin de hacer seguimiento a la tendencia de videos dentro de la plataforma.</a:t>
            </a:r>
          </a:p>
        </p:txBody>
      </p:sp>
    </p:spTree>
    <p:extLst>
      <p:ext uri="{BB962C8B-B14F-4D97-AF65-F5344CB8AC3E}">
        <p14:creationId xmlns:p14="http://schemas.microsoft.com/office/powerpoint/2010/main" val="733662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 - Imagen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7510509" y="649965"/>
            <a:ext cx="4172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/>
            <a:r>
              <a:rPr lang="en-US" dirty="0"/>
              <a:t>Natural Images - Kaggle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6129C21-8561-4EF5-BFA2-AB23EB1FCA40}"/>
              </a:ext>
            </a:extLst>
          </p:cNvPr>
          <p:cNvSpPr txBox="1"/>
          <p:nvPr/>
        </p:nvSpPr>
        <p:spPr>
          <a:xfrm>
            <a:off x="639192" y="1478479"/>
            <a:ext cx="935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Clasificación de 8 diferentes clases de un conjunto de imágenes “naturales”.</a:t>
            </a: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443F3656-FA80-4F3E-9EC8-6171CAE91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18" y="2249129"/>
            <a:ext cx="2886075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B555C9C2-546A-4EE5-99E2-84F9A4634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175" y="2217902"/>
            <a:ext cx="1525455" cy="1525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>
            <a:extLst>
              <a:ext uri="{FF2B5EF4-FFF2-40B4-BE49-F238E27FC236}">
                <a16:creationId xmlns:a16="http://schemas.microsoft.com/office/drawing/2014/main" id="{1B3A2D65-8FC5-48DC-B9C6-629AE2FD0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742" y="3877370"/>
            <a:ext cx="1933575" cy="1391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>
            <a:extLst>
              <a:ext uri="{FF2B5EF4-FFF2-40B4-BE49-F238E27FC236}">
                <a16:creationId xmlns:a16="http://schemas.microsoft.com/office/drawing/2014/main" id="{72CA9B20-DAA6-415F-B775-985E717BC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812" y="2361266"/>
            <a:ext cx="1719283" cy="288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>
            <a:extLst>
              <a:ext uri="{FF2B5EF4-FFF2-40B4-BE49-F238E27FC236}">
                <a16:creationId xmlns:a16="http://schemas.microsoft.com/office/drawing/2014/main" id="{7FBE5FE6-5302-4B64-90DF-0FF0D0E79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16" y="3463592"/>
            <a:ext cx="2937077" cy="179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6" name="Picture 14">
            <a:extLst>
              <a:ext uri="{FF2B5EF4-FFF2-40B4-BE49-F238E27FC236}">
                <a16:creationId xmlns:a16="http://schemas.microsoft.com/office/drawing/2014/main" id="{EBAA3B18-CA33-4783-9062-1E42784CB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70" y="3479128"/>
            <a:ext cx="1325647" cy="13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>
            <a:extLst>
              <a:ext uri="{FF2B5EF4-FFF2-40B4-BE49-F238E27FC236}">
                <a16:creationId xmlns:a16="http://schemas.microsoft.com/office/drawing/2014/main" id="{58E1F669-73F4-44FE-B289-5025BB01A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402" y="1658748"/>
            <a:ext cx="2156569" cy="140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10" name="Picture 18">
            <a:extLst>
              <a:ext uri="{FF2B5EF4-FFF2-40B4-BE49-F238E27FC236}">
                <a16:creationId xmlns:a16="http://schemas.microsoft.com/office/drawing/2014/main" id="{7BCBF1FE-0908-437E-90E6-C35E8ED5D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971" y="3281525"/>
            <a:ext cx="1917727" cy="191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124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Preprocesamiento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639192" y="1664257"/>
            <a:ext cx="5592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Los datos a utilizar deben pasar por un proceso de preprocesamiento. Esto para seguir un estándar en los datos y lograr un mayor desempeño y exactitud a la hora de resolver el problema.</a:t>
            </a:r>
          </a:p>
        </p:txBody>
      </p:sp>
      <p:pic>
        <p:nvPicPr>
          <p:cNvPr id="10242" name="Picture 2" descr="Resultado de imagen para preprocessing data">
            <a:extLst>
              <a:ext uri="{FF2B5EF4-FFF2-40B4-BE49-F238E27FC236}">
                <a16:creationId xmlns:a16="http://schemas.microsoft.com/office/drawing/2014/main" id="{5934C64D-3C7C-47BE-B374-019956A802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8" r="30734"/>
          <a:stretch/>
        </p:blipFill>
        <p:spPr bwMode="auto">
          <a:xfrm>
            <a:off x="6968972" y="881870"/>
            <a:ext cx="4172504" cy="4417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8C6F0DF-4F07-4ECC-9311-19C90AE5A4BB}"/>
              </a:ext>
            </a:extLst>
          </p:cNvPr>
          <p:cNvSpPr txBox="1"/>
          <p:nvPr/>
        </p:nvSpPr>
        <p:spPr>
          <a:xfrm>
            <a:off x="639192" y="3429000"/>
            <a:ext cx="5592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Si los datos no pasan por este proceso, los resultados en las futuras etapas no podrán alcanzar los valores reales de precisión posibles.</a:t>
            </a:r>
          </a:p>
        </p:txBody>
      </p:sp>
    </p:spTree>
    <p:extLst>
      <p:ext uri="{BB962C8B-B14F-4D97-AF65-F5344CB8AC3E}">
        <p14:creationId xmlns:p14="http://schemas.microsoft.com/office/powerpoint/2010/main" val="411753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Preprocesamiento de Datos - Texto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6DEE97D9-F989-4766-BCF2-D0E65CA423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3" r="18565"/>
          <a:stretch/>
        </p:blipFill>
        <p:spPr bwMode="auto">
          <a:xfrm>
            <a:off x="2024109" y="1266591"/>
            <a:ext cx="7865616" cy="422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527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Preprocesamiento de Datos - Audio</a:t>
            </a:r>
          </a:p>
        </p:txBody>
      </p:sp>
      <p:pic>
        <p:nvPicPr>
          <p:cNvPr id="12290" name="Picture 2" descr="Imagen relacionada">
            <a:extLst>
              <a:ext uri="{FF2B5EF4-FFF2-40B4-BE49-F238E27FC236}">
                <a16:creationId xmlns:a16="http://schemas.microsoft.com/office/drawing/2014/main" id="{9CA9C870-BE68-4F3B-A4C0-5C676B65D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4321" y="1183225"/>
            <a:ext cx="6401817" cy="436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242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Preprocesamiento de Datos - Video</a:t>
            </a:r>
          </a:p>
        </p:txBody>
      </p:sp>
      <p:pic>
        <p:nvPicPr>
          <p:cNvPr id="13316" name="Picture 4" descr="Resultado de imagen para video preprocessing">
            <a:extLst>
              <a:ext uri="{FF2B5EF4-FFF2-40B4-BE49-F238E27FC236}">
                <a16:creationId xmlns:a16="http://schemas.microsoft.com/office/drawing/2014/main" id="{C41BB398-EB87-49A6-90ED-5428E832CA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13"/>
          <a:stretch/>
        </p:blipFill>
        <p:spPr bwMode="auto">
          <a:xfrm>
            <a:off x="2876365" y="1266591"/>
            <a:ext cx="6078939" cy="4175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99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6FF1-CB2D-4047-9D4C-085FFF47C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755"/>
            <a:ext cx="9144000" cy="1516743"/>
          </a:xfrm>
        </p:spPr>
        <p:txBody>
          <a:bodyPr/>
          <a:lstStyle/>
          <a:p>
            <a:r>
              <a:rPr lang="en-US" sz="3200" b="1" dirty="0">
                <a:latin typeface="Ancizar Sans Black"/>
                <a:ea typeface="+mn-ea"/>
                <a:cs typeface="+mn-cs"/>
              </a:rPr>
              <a:t>CLASIFICACIÓN Y RECONOCIMIENTO DE PATRONES</a:t>
            </a:r>
            <a:br>
              <a:rPr lang="en-US" sz="3200" b="1" dirty="0">
                <a:latin typeface="Ancizar Sans Black"/>
                <a:ea typeface="+mn-ea"/>
                <a:cs typeface="+mn-cs"/>
              </a:rPr>
            </a:br>
            <a:endParaRPr lang="es-CO" sz="3200" b="1" dirty="0">
              <a:latin typeface="Ancizar Sans Black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FA7DD0-B432-4DE0-9438-29AB4FCC0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2163" y="1765046"/>
            <a:ext cx="9144000" cy="111091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s-ES" sz="4000" b="1" dirty="0">
                <a:latin typeface="Ancizar Sans Black"/>
              </a:rPr>
              <a:t>JOHN W. BRANCH</a:t>
            </a:r>
            <a:endParaRPr lang="es-ES" sz="4000" dirty="0">
              <a:latin typeface="Ancizar Sans Black"/>
            </a:endParaRPr>
          </a:p>
          <a:p>
            <a:pPr>
              <a:spcBef>
                <a:spcPts val="600"/>
              </a:spcBef>
            </a:pPr>
            <a:r>
              <a:rPr lang="es-ES" b="1" dirty="0">
                <a:latin typeface="Ancizar Sans Black"/>
              </a:rPr>
              <a:t>Profesor Titular 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</a:rPr>
              <a:t>Departamento de Ciencias de la Computación y de la Decisión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</a:rPr>
              <a:t>Director del Grupo de I+D en Inteligencia Artificial – GIDIA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  <a:hlinkClick r:id="rId2"/>
              </a:rPr>
              <a:t>jwbranch@unal.edu.co</a:t>
            </a:r>
            <a:endParaRPr lang="es-ES" sz="2000" b="1" dirty="0">
              <a:latin typeface="Ancizar Sans Black"/>
            </a:endParaRPr>
          </a:p>
          <a:p>
            <a:pPr>
              <a:spcBef>
                <a:spcPts val="600"/>
              </a:spcBef>
            </a:pPr>
            <a:endParaRPr lang="es-ES" sz="2000" b="1" dirty="0">
              <a:latin typeface="Ancizar Sans Black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>
                <a:solidFill>
                  <a:prstClr val="black"/>
                </a:solidFill>
                <a:latin typeface="Calibri" panose="020F0502020204030204"/>
              </a:rPr>
              <a:pPr/>
              <a:t>2</a:t>
            </a:fld>
            <a:endParaRPr lang="es-ES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629DD71-C567-4A5C-BEBF-159F6FFE8930}"/>
              </a:ext>
            </a:extLst>
          </p:cNvPr>
          <p:cNvSpPr/>
          <p:nvPr/>
        </p:nvSpPr>
        <p:spPr>
          <a:xfrm>
            <a:off x="3048000" y="4344273"/>
            <a:ext cx="6096000" cy="13115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3200" b="1" dirty="0">
                <a:latin typeface="Ancizar Sans Black"/>
              </a:rPr>
              <a:t>SERGIO ROBLES</a:t>
            </a:r>
          </a:p>
          <a:p>
            <a:pPr algn="ctr"/>
            <a:r>
              <a:rPr lang="es-MX" sz="2400" b="1" dirty="0">
                <a:latin typeface="Ancizar Sans Black"/>
              </a:rPr>
              <a:t>Monitor</a:t>
            </a:r>
          </a:p>
          <a:p>
            <a:pPr algn="ctr" defTabSz="914400">
              <a:lnSpc>
                <a:spcPct val="90000"/>
              </a:lnSpc>
              <a:spcBef>
                <a:spcPts val="600"/>
              </a:spcBef>
            </a:pPr>
            <a:r>
              <a:rPr lang="es-MX" sz="2000" b="1" dirty="0">
                <a:latin typeface="Ancizar Sans Black"/>
                <a:hlinkClick r:id="rId3"/>
              </a:rPr>
              <a:t>srobles@unal.edu.co</a:t>
            </a:r>
            <a:r>
              <a:rPr lang="es-MX" sz="2000" b="1" dirty="0">
                <a:latin typeface="Ancizar Sans Black"/>
              </a:rPr>
              <a:t>     </a:t>
            </a:r>
            <a:endParaRPr lang="es-CO" sz="2000" b="1" dirty="0">
              <a:latin typeface="Ancizar Sans Black"/>
            </a:endParaRPr>
          </a:p>
        </p:txBody>
      </p:sp>
    </p:spTree>
    <p:extLst>
      <p:ext uri="{BB962C8B-B14F-4D97-AF65-F5344CB8AC3E}">
        <p14:creationId xmlns:p14="http://schemas.microsoft.com/office/powerpoint/2010/main" val="4101983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3" y="497150"/>
            <a:ext cx="5007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Preprocesamiento de Datos - Imagen</a:t>
            </a:r>
          </a:p>
        </p:txBody>
      </p:sp>
      <p:pic>
        <p:nvPicPr>
          <p:cNvPr id="14338" name="Picture 2" descr="Imagen relacionada">
            <a:extLst>
              <a:ext uri="{FF2B5EF4-FFF2-40B4-BE49-F238E27FC236}">
                <a16:creationId xmlns:a16="http://schemas.microsoft.com/office/drawing/2014/main" id="{69D691D2-E11B-4B85-86A2-19C0A92C2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496" y="85355"/>
            <a:ext cx="6162675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Imagen relacionada">
            <a:extLst>
              <a:ext uri="{FF2B5EF4-FFF2-40B4-BE49-F238E27FC236}">
                <a16:creationId xmlns:a16="http://schemas.microsoft.com/office/drawing/2014/main" id="{CB1DF579-6AD0-480F-B4D8-1321D0B85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6" r="8066"/>
          <a:stretch/>
        </p:blipFill>
        <p:spPr bwMode="auto">
          <a:xfrm>
            <a:off x="244829" y="2209394"/>
            <a:ext cx="5397623" cy="29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07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pic>
        <p:nvPicPr>
          <p:cNvPr id="15364" name="Picture 4" descr="Imagen relacionada">
            <a:extLst>
              <a:ext uri="{FF2B5EF4-FFF2-40B4-BE49-F238E27FC236}">
                <a16:creationId xmlns:a16="http://schemas.microsoft.com/office/drawing/2014/main" id="{8CCFB842-38E1-4170-B5AC-873157583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915" y="368581"/>
            <a:ext cx="7702210" cy="502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96E0814-2A98-4FF7-80AD-99E824A08559}"/>
              </a:ext>
            </a:extLst>
          </p:cNvPr>
          <p:cNvSpPr txBox="1"/>
          <p:nvPr/>
        </p:nvSpPr>
        <p:spPr>
          <a:xfrm>
            <a:off x="390617" y="1615736"/>
            <a:ext cx="3826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El etiquetado de datos es una de las tareas más importantes a la hora de extraer información de estos.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1FFBC0-EC7A-42A4-A7DC-D64B488C1916}"/>
              </a:ext>
            </a:extLst>
          </p:cNvPr>
          <p:cNvSpPr txBox="1"/>
          <p:nvPr/>
        </p:nvSpPr>
        <p:spPr>
          <a:xfrm>
            <a:off x="390617" y="3116062"/>
            <a:ext cx="3826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Al tener imágenes etiquetadas correctamente, el computador es capaz de aprender a diferenciar entre diferentes clases. Por ejemplo, entre gatos y perros</a:t>
            </a:r>
          </a:p>
        </p:txBody>
      </p:sp>
    </p:spTree>
    <p:extLst>
      <p:ext uri="{BB962C8B-B14F-4D97-AF65-F5344CB8AC3E}">
        <p14:creationId xmlns:p14="http://schemas.microsoft.com/office/powerpoint/2010/main" val="1468805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96E0814-2A98-4FF7-80AD-99E824A08559}"/>
              </a:ext>
            </a:extLst>
          </p:cNvPr>
          <p:cNvSpPr txBox="1"/>
          <p:nvPr/>
        </p:nvSpPr>
        <p:spPr>
          <a:xfrm>
            <a:off x="716594" y="1612820"/>
            <a:ext cx="6283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En imágenes, los datos </a:t>
            </a:r>
            <a:r>
              <a:rPr lang="es-CO" dirty="0" err="1"/>
              <a:t>pre-procesados</a:t>
            </a:r>
            <a:r>
              <a:rPr lang="es-CO" dirty="0"/>
              <a:t> y útiles (para el problema de clasificación) deben estar compuestos por un ejemplo (la imagen de un tamaño y rango de color especifico) y una etiqueta (la clase a la que pertenece tal ejemplo).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1FFBC0-EC7A-42A4-A7DC-D64B488C1916}"/>
              </a:ext>
            </a:extLst>
          </p:cNvPr>
          <p:cNvSpPr txBox="1"/>
          <p:nvPr/>
        </p:nvSpPr>
        <p:spPr>
          <a:xfrm>
            <a:off x="716595" y="3448975"/>
            <a:ext cx="6283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Una etiqueta errada de los ejemplos nos llevaría a tener dato que impediría a nuestro modelo alcanzar su máximo potencial.</a:t>
            </a:r>
          </a:p>
        </p:txBody>
      </p:sp>
      <p:pic>
        <p:nvPicPr>
          <p:cNvPr id="1026" name="Picture 2" descr="Resultado de imagen para tp fp fn tn">
            <a:extLst>
              <a:ext uri="{FF2B5EF4-FFF2-40B4-BE49-F238E27FC236}">
                <a16:creationId xmlns:a16="http://schemas.microsoft.com/office/drawing/2014/main" id="{F47627F8-60E1-42DB-BD9F-FA591BF3DC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984"/>
          <a:stretch/>
        </p:blipFill>
        <p:spPr bwMode="auto">
          <a:xfrm>
            <a:off x="7521421" y="373140"/>
            <a:ext cx="3771900" cy="459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494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1B6D42AC-BC17-4411-A1CF-380E8F9A09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" t="2565" r="1007" b="50441"/>
          <a:stretch/>
        </p:blipFill>
        <p:spPr bwMode="auto">
          <a:xfrm>
            <a:off x="1340489" y="1331650"/>
            <a:ext cx="9511021" cy="386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8337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1B6D42AC-BC17-4411-A1CF-380E8F9A09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" t="49470" r="900" b="3536"/>
          <a:stretch/>
        </p:blipFill>
        <p:spPr bwMode="auto">
          <a:xfrm>
            <a:off x="1340489" y="1331650"/>
            <a:ext cx="9511021" cy="386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314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pic>
        <p:nvPicPr>
          <p:cNvPr id="3074" name="Picture 2" descr="Imagen relacionada">
            <a:extLst>
              <a:ext uri="{FF2B5EF4-FFF2-40B4-BE49-F238E27FC236}">
                <a16:creationId xmlns:a16="http://schemas.microsoft.com/office/drawing/2014/main" id="{C14BB057-091D-447C-920D-E707ACB54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948" y="76215"/>
            <a:ext cx="6568783" cy="542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3675F27-ED24-4447-99EB-6BD21687B0AB}"/>
              </a:ext>
            </a:extLst>
          </p:cNvPr>
          <p:cNvSpPr txBox="1"/>
          <p:nvPr/>
        </p:nvSpPr>
        <p:spPr>
          <a:xfrm>
            <a:off x="435006" y="1660124"/>
            <a:ext cx="4589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En el proceso de clasificación de imágenes es importante que nuestros datos etiquetados cumplan una distribución igual o parecida entre ellos.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D0C9ED9-1CCE-43AA-9914-2BEE63D61EAF}"/>
              </a:ext>
            </a:extLst>
          </p:cNvPr>
          <p:cNvSpPr txBox="1"/>
          <p:nvPr/>
        </p:nvSpPr>
        <p:spPr>
          <a:xfrm>
            <a:off x="435006" y="3535883"/>
            <a:ext cx="45897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Es decir, que nuestras clases tengan el mismo número de ejemplos con la misma desviación estándar en la información de las imágenes.</a:t>
            </a:r>
          </a:p>
        </p:txBody>
      </p:sp>
    </p:spTree>
    <p:extLst>
      <p:ext uri="{BB962C8B-B14F-4D97-AF65-F5344CB8AC3E}">
        <p14:creationId xmlns:p14="http://schemas.microsoft.com/office/powerpoint/2010/main" val="1664637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96E0814-2A98-4FF7-80AD-99E824A08559}"/>
              </a:ext>
            </a:extLst>
          </p:cNvPr>
          <p:cNvSpPr txBox="1"/>
          <p:nvPr/>
        </p:nvSpPr>
        <p:spPr>
          <a:xfrm>
            <a:off x="4909353" y="420205"/>
            <a:ext cx="6187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Si el proceso de etiquetado no se realizó correctamente, este puede traer grandes consecuencias en el resultado final del modelo diseñado.</a:t>
            </a:r>
          </a:p>
        </p:txBody>
      </p:sp>
      <p:pic>
        <p:nvPicPr>
          <p:cNvPr id="17418" name="Picture 10">
            <a:extLst>
              <a:ext uri="{FF2B5EF4-FFF2-40B4-BE49-F238E27FC236}">
                <a16:creationId xmlns:a16="http://schemas.microsoft.com/office/drawing/2014/main" id="{03DA26FC-D255-4ABC-AD9A-022788DDD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851" y="1531640"/>
            <a:ext cx="9132298" cy="365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695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Etiquetado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3675F27-ED24-4447-99EB-6BD21687B0AB}"/>
              </a:ext>
            </a:extLst>
          </p:cNvPr>
          <p:cNvSpPr txBox="1"/>
          <p:nvPr/>
        </p:nvSpPr>
        <p:spPr>
          <a:xfrm>
            <a:off x="6400800" y="881870"/>
            <a:ext cx="4589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Todo esto, con el fin de realizar tareas como:</a:t>
            </a:r>
          </a:p>
        </p:txBody>
      </p:sp>
      <p:pic>
        <p:nvPicPr>
          <p:cNvPr id="4098" name="Picture 2" descr="Resultado de imagen para image classification">
            <a:extLst>
              <a:ext uri="{FF2B5EF4-FFF2-40B4-BE49-F238E27FC236}">
                <a16:creationId xmlns:a16="http://schemas.microsoft.com/office/drawing/2014/main" id="{4167FE5C-81BD-486A-8E8F-715F9E93B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289" y="1377211"/>
            <a:ext cx="8809514" cy="4103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0230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54AC76BC-D69F-45CE-A4EC-C9E33A0FD07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355" y="115964"/>
            <a:ext cx="9413289" cy="529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7009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Ejemplos</a:t>
            </a:r>
          </a:p>
        </p:txBody>
      </p:sp>
      <p:pic>
        <p:nvPicPr>
          <p:cNvPr id="19458" name="Picture 2" descr="Resultado de imagen para pattern recognition examples">
            <a:extLst>
              <a:ext uri="{FF2B5EF4-FFF2-40B4-BE49-F238E27FC236}">
                <a16:creationId xmlns:a16="http://schemas.microsoft.com/office/drawing/2014/main" id="{C4D9F9AB-BBC8-4201-A372-EE35014BF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562" y="497150"/>
            <a:ext cx="7174684" cy="4783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48C50F8-4DCB-4FFB-ADB1-2823626B499A}"/>
              </a:ext>
            </a:extLst>
          </p:cNvPr>
          <p:cNvSpPr txBox="1"/>
          <p:nvPr/>
        </p:nvSpPr>
        <p:spPr>
          <a:xfrm>
            <a:off x="497149" y="2716568"/>
            <a:ext cx="3131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Clasificación y Reconocimiento de Patrones</a:t>
            </a:r>
          </a:p>
        </p:txBody>
      </p:sp>
    </p:spTree>
    <p:extLst>
      <p:ext uri="{BB962C8B-B14F-4D97-AF65-F5344CB8AC3E}">
        <p14:creationId xmlns:p14="http://schemas.microsoft.com/office/powerpoint/2010/main" val="3186584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B095-2FF9-424A-BF02-B18E696C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/>
              <a:t>OBJETIVOS DEL CURSO</a:t>
            </a:r>
            <a:endParaRPr lang="es-CO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B4DFC-E793-4972-AA7F-19FD00696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8910" y="1439165"/>
            <a:ext cx="7841672" cy="3669847"/>
          </a:xfrm>
        </p:spPr>
        <p:txBody>
          <a:bodyPr/>
          <a:lstStyle/>
          <a:p>
            <a:pPr algn="just"/>
            <a:r>
              <a:rPr lang="es-CO" sz="1900" dirty="0"/>
              <a:t>Identificar los componentes principales de un sistema de Clasificación y Reconocimiento de Patrones</a:t>
            </a:r>
          </a:p>
          <a:p>
            <a:pPr algn="just"/>
            <a:endParaRPr lang="es-CO" sz="1900" dirty="0"/>
          </a:p>
          <a:p>
            <a:pPr algn="just"/>
            <a:r>
              <a:rPr lang="es-CO" sz="1900" dirty="0"/>
              <a:t>Estudiar los conceptos básicos de extracción de características, selección de características, clasificación y evaluación de desempeño</a:t>
            </a:r>
          </a:p>
          <a:p>
            <a:pPr algn="just"/>
            <a:endParaRPr lang="es-CO" sz="1900" dirty="0"/>
          </a:p>
          <a:p>
            <a:pPr algn="just"/>
            <a:r>
              <a:rPr lang="es-CO" sz="1900" dirty="0"/>
              <a:t>Implementar los algoritmos asociados con las distintas etapas y modelos de un sistema de Clasificación y Reconocimiento de Patrones. </a:t>
            </a:r>
          </a:p>
          <a:p>
            <a:pPr algn="just"/>
            <a:endParaRPr lang="es-CO" sz="1900" dirty="0"/>
          </a:p>
          <a:p>
            <a:pPr algn="just"/>
            <a:r>
              <a:rPr lang="es-CO" sz="1900" dirty="0"/>
              <a:t>Aplicar métodos de Clasificación y Reconocimiento de Patrones para resolver un problema real.</a:t>
            </a:r>
          </a:p>
        </p:txBody>
      </p:sp>
    </p:spTree>
    <p:extLst>
      <p:ext uri="{BB962C8B-B14F-4D97-AF65-F5344CB8AC3E}">
        <p14:creationId xmlns:p14="http://schemas.microsoft.com/office/powerpoint/2010/main" val="2661835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Ejemplos</a:t>
            </a:r>
          </a:p>
        </p:txBody>
      </p:sp>
      <p:pic>
        <p:nvPicPr>
          <p:cNvPr id="20482" name="Picture 2" descr="Imagen relacionada">
            <a:extLst>
              <a:ext uri="{FF2B5EF4-FFF2-40B4-BE49-F238E27FC236}">
                <a16:creationId xmlns:a16="http://schemas.microsoft.com/office/drawing/2014/main" id="{52AAC00D-E912-419C-BEAE-EA383761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174" y="339605"/>
            <a:ext cx="5096506" cy="503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Imagen relacionada">
            <a:extLst>
              <a:ext uri="{FF2B5EF4-FFF2-40B4-BE49-F238E27FC236}">
                <a16:creationId xmlns:a16="http://schemas.microsoft.com/office/drawing/2014/main" id="{5D131CF6-363F-4C97-AAAC-76DEADD37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20" y="1377424"/>
            <a:ext cx="6284307" cy="388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398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Ejemplos</a:t>
            </a:r>
          </a:p>
        </p:txBody>
      </p:sp>
      <p:pic>
        <p:nvPicPr>
          <p:cNvPr id="21508" name="Picture 4" descr="Resultado de imagen para deep learning classification">
            <a:extLst>
              <a:ext uri="{FF2B5EF4-FFF2-40B4-BE49-F238E27FC236}">
                <a16:creationId xmlns:a16="http://schemas.microsoft.com/office/drawing/2014/main" id="{55F31A03-9FE0-48A0-9D2C-0516C27FF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981" y="1995256"/>
            <a:ext cx="10744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C20F405-51CD-4494-BF7C-DC7EEDE6E842}"/>
              </a:ext>
            </a:extLst>
          </p:cNvPr>
          <p:cNvSpPr/>
          <p:nvPr/>
        </p:nvSpPr>
        <p:spPr>
          <a:xfrm>
            <a:off x="4429957" y="2210540"/>
            <a:ext cx="3213717" cy="6391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551526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CC20F405-51CD-4494-BF7C-DC7EEDE6E842}"/>
              </a:ext>
            </a:extLst>
          </p:cNvPr>
          <p:cNvSpPr/>
          <p:nvPr/>
        </p:nvSpPr>
        <p:spPr>
          <a:xfrm>
            <a:off x="4429957" y="2210540"/>
            <a:ext cx="3213717" cy="6391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Elementos multimedia en línea 3" title="What is Data Labeling?">
            <a:hlinkClick r:id="" action="ppaction://media"/>
            <a:extLst>
              <a:ext uri="{FF2B5EF4-FFF2-40B4-BE49-F238E27FC236}">
                <a16:creationId xmlns:a16="http://schemas.microsoft.com/office/drawing/2014/main" id="{1A3429C4-B7F0-4FBD-8241-57B0A709C15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90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CC20F405-51CD-4494-BF7C-DC7EEDE6E842}"/>
              </a:ext>
            </a:extLst>
          </p:cNvPr>
          <p:cNvSpPr/>
          <p:nvPr/>
        </p:nvSpPr>
        <p:spPr>
          <a:xfrm>
            <a:off x="4429957" y="2210540"/>
            <a:ext cx="3213717" cy="6391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Elementos multimedia en línea 1" title="Curso: Preprocesamiento de Datos">
            <a:hlinkClick r:id="" action="ppaction://media"/>
            <a:extLst>
              <a:ext uri="{FF2B5EF4-FFF2-40B4-BE49-F238E27FC236}">
                <a16:creationId xmlns:a16="http://schemas.microsoft.com/office/drawing/2014/main" id="{77DC378D-167A-4CD9-A1F0-A5CCF02A224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5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8638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52650" y="365129"/>
            <a:ext cx="7886700" cy="932449"/>
          </a:xfrm>
        </p:spPr>
        <p:txBody>
          <a:bodyPr/>
          <a:lstStyle/>
          <a:p>
            <a:pPr algn="ctr"/>
            <a:r>
              <a:rPr lang="es-CO" b="1" dirty="0"/>
              <a:t>CONTENIDO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152650" y="115506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1. Adquisición y Procesamiento de Datos.</a:t>
            </a:r>
          </a:p>
          <a:p>
            <a:pPr marL="0" indent="0">
              <a:buNone/>
            </a:pPr>
            <a:r>
              <a:rPr lang="es-CO" dirty="0"/>
              <a:t>2. Extracción de Características.</a:t>
            </a:r>
          </a:p>
          <a:p>
            <a:pPr marL="0" indent="0">
              <a:buNone/>
            </a:pPr>
            <a:r>
              <a:rPr lang="es-CO" dirty="0"/>
              <a:t>3. Selección de Características.</a:t>
            </a:r>
          </a:p>
          <a:p>
            <a:pPr marL="0" indent="0">
              <a:buNone/>
            </a:pPr>
            <a:r>
              <a:rPr lang="es-CO" dirty="0"/>
              <a:t>4. Aprendizaje Supervisado.</a:t>
            </a:r>
          </a:p>
          <a:p>
            <a:pPr marL="0" indent="0">
              <a:buNone/>
            </a:pPr>
            <a:r>
              <a:rPr lang="es-CO" dirty="0"/>
              <a:t>5. Aprendizaje No Supervisado</a:t>
            </a:r>
          </a:p>
          <a:p>
            <a:pPr marL="0" indent="0">
              <a:buNone/>
            </a:pPr>
            <a:r>
              <a:rPr lang="es-CO" dirty="0"/>
              <a:t>6. Evaluación de Desempeño.</a:t>
            </a:r>
          </a:p>
          <a:p>
            <a:pPr marL="0" indent="0">
              <a:buNone/>
            </a:pPr>
            <a:r>
              <a:rPr lang="es-CO" dirty="0"/>
              <a:t>7. Casos de Aplicación.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>
                <a:solidFill>
                  <a:prstClr val="black"/>
                </a:solidFill>
                <a:latin typeface="Calibri" panose="020F0502020204030204"/>
              </a:rPr>
              <a:pPr/>
              <a:t>4</a:t>
            </a:fld>
            <a:endParaRPr lang="es-E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6401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6FF1-CB2D-4047-9D4C-085FFF47C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23938" cy="1516743"/>
          </a:xfrm>
        </p:spPr>
        <p:txBody>
          <a:bodyPr/>
          <a:lstStyle/>
          <a:p>
            <a:r>
              <a:rPr lang="es-CO" sz="4800" b="1" dirty="0">
                <a:latin typeface="Ancizar Sans Black"/>
                <a:ea typeface="+mn-ea"/>
                <a:cs typeface="+mn-cs"/>
              </a:rPr>
              <a:t>Adquisición y Procesamiento de Datos</a:t>
            </a:r>
            <a:br>
              <a:rPr lang="es-CO" sz="4000" b="1" dirty="0"/>
            </a:br>
            <a:endParaRPr lang="es-CO" sz="4000" b="1" dirty="0">
              <a:latin typeface="Ancizar Sans Black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FA7DD0-B432-4DE0-9438-29AB4FCC0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2163" y="1765046"/>
            <a:ext cx="9144000" cy="111091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s-ES" sz="4000" b="1" dirty="0">
                <a:latin typeface="Ancizar Sans Black"/>
              </a:rPr>
              <a:t>JOHN W. BRANCH</a:t>
            </a:r>
            <a:endParaRPr lang="es-ES" sz="4000" dirty="0">
              <a:latin typeface="Ancizar Sans Black"/>
            </a:endParaRPr>
          </a:p>
          <a:p>
            <a:pPr>
              <a:spcBef>
                <a:spcPts val="600"/>
              </a:spcBef>
            </a:pPr>
            <a:r>
              <a:rPr lang="es-ES" b="1" dirty="0">
                <a:latin typeface="Ancizar Sans Black"/>
              </a:rPr>
              <a:t>Profesor Titular 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</a:rPr>
              <a:t>Departamento de Ciencias de la Computación y de la Decisión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</a:rPr>
              <a:t>Director del Grupo de I+D en Inteligencia Artificial – GIDIA</a:t>
            </a:r>
          </a:p>
          <a:p>
            <a:pPr>
              <a:spcBef>
                <a:spcPts val="600"/>
              </a:spcBef>
            </a:pPr>
            <a:r>
              <a:rPr lang="es-ES" sz="2000" b="1" dirty="0">
                <a:latin typeface="Ancizar Sans Black"/>
                <a:hlinkClick r:id="rId2"/>
              </a:rPr>
              <a:t>jwbranch@unal.edu.co</a:t>
            </a:r>
            <a:endParaRPr lang="es-ES" sz="2000" b="1" dirty="0">
              <a:latin typeface="Ancizar Sans Black"/>
            </a:endParaRPr>
          </a:p>
          <a:p>
            <a:pPr>
              <a:spcBef>
                <a:spcPts val="600"/>
              </a:spcBef>
            </a:pPr>
            <a:endParaRPr lang="es-ES" sz="2000" b="1" dirty="0">
              <a:latin typeface="Ancizar Sans Black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82D2F-B254-444B-AB4D-B74E21055EB1}" type="slidenum">
              <a:rPr lang="es-ES">
                <a:solidFill>
                  <a:prstClr val="black"/>
                </a:solidFill>
                <a:latin typeface="Calibri" panose="020F0502020204030204"/>
              </a:rPr>
              <a:pPr/>
              <a:t>5</a:t>
            </a:fld>
            <a:endParaRPr lang="es-ES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629DD71-C567-4A5C-BEBF-159F6FFE8930}"/>
              </a:ext>
            </a:extLst>
          </p:cNvPr>
          <p:cNvSpPr/>
          <p:nvPr/>
        </p:nvSpPr>
        <p:spPr>
          <a:xfrm>
            <a:off x="3048000" y="4344273"/>
            <a:ext cx="6096000" cy="13115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3200" b="1" dirty="0">
                <a:latin typeface="Ancizar Sans Black"/>
              </a:rPr>
              <a:t>SERGIO ROBLES</a:t>
            </a:r>
          </a:p>
          <a:p>
            <a:pPr algn="ctr"/>
            <a:r>
              <a:rPr lang="es-MX" sz="2400" b="1" dirty="0">
                <a:latin typeface="Ancizar Sans Black"/>
              </a:rPr>
              <a:t>Monitor</a:t>
            </a:r>
          </a:p>
          <a:p>
            <a:pPr algn="ctr" defTabSz="914400">
              <a:lnSpc>
                <a:spcPct val="90000"/>
              </a:lnSpc>
              <a:spcBef>
                <a:spcPts val="600"/>
              </a:spcBef>
            </a:pPr>
            <a:r>
              <a:rPr lang="es-MX" sz="2000" b="1" dirty="0">
                <a:latin typeface="Ancizar Sans Black"/>
                <a:hlinkClick r:id="rId3"/>
              </a:rPr>
              <a:t>srobles@unal.edu.co</a:t>
            </a:r>
            <a:r>
              <a:rPr lang="es-MX" sz="2000" b="1" dirty="0">
                <a:latin typeface="Ancizar Sans Black"/>
              </a:rPr>
              <a:t>     </a:t>
            </a:r>
            <a:endParaRPr lang="es-CO" sz="2000" b="1" dirty="0">
              <a:latin typeface="Ancizar Sans Black"/>
            </a:endParaRPr>
          </a:p>
        </p:txBody>
      </p:sp>
    </p:spTree>
    <p:extLst>
      <p:ext uri="{BB962C8B-B14F-4D97-AF65-F5344CB8AC3E}">
        <p14:creationId xmlns:p14="http://schemas.microsoft.com/office/powerpoint/2010/main" val="215424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6372872" y="1680823"/>
            <a:ext cx="53354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En el mundo, la cantidad de datos recolectados cada segundo a través de diferentes dispositivos electrónicos es realmente grande. Con un conjunto de estos, y utilizando técnicas matemáticas y computacionales, somos capaces de crear información.</a:t>
            </a:r>
          </a:p>
          <a:p>
            <a:pPr algn="just"/>
            <a:endParaRPr lang="es-CO" dirty="0"/>
          </a:p>
          <a:p>
            <a:pPr algn="just"/>
            <a:r>
              <a:rPr lang="es-CO" dirty="0"/>
              <a:t>Existen diferentes métodos y caminos para convertir los datos en información. Algunos buscan entender los datos desde el área estadística, mientras otros buscan predecir ciertos valores (clasificación y regresión).</a:t>
            </a:r>
          </a:p>
        </p:txBody>
      </p:sp>
      <p:pic>
        <p:nvPicPr>
          <p:cNvPr id="1026" name="Picture 2" descr="Resultado de imagen para data">
            <a:extLst>
              <a:ext uri="{FF2B5EF4-FFF2-40B4-BE49-F238E27FC236}">
                <a16:creationId xmlns:a16="http://schemas.microsoft.com/office/drawing/2014/main" id="{19141093-EDAA-4A60-B1BF-A51B0A026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49" y="1857349"/>
            <a:ext cx="5810251" cy="260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644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639192" y="2001609"/>
            <a:ext cx="50602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En la actualidad, la recolección de datos e información se ha vuelto uno de los objetivos principales en la mayoría de empresas. Con ellos, una compañía puede mejorar sus estrategias de ventas, así como atraer a nuevos clientes dependiendo de sus gustos y/o necesidades.</a:t>
            </a:r>
          </a:p>
        </p:txBody>
      </p:sp>
      <p:pic>
        <p:nvPicPr>
          <p:cNvPr id="2050" name="Picture 2" descr="Resultado de imagen para analytics data">
            <a:extLst>
              <a:ext uri="{FF2B5EF4-FFF2-40B4-BE49-F238E27FC236}">
                <a16:creationId xmlns:a16="http://schemas.microsoft.com/office/drawing/2014/main" id="{BDC68BA2-85E7-4FF9-9E74-AFD45509E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262" y="1266591"/>
            <a:ext cx="6029002" cy="3706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389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639192" y="1664257"/>
            <a:ext cx="5592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Actualmente, la utilización de datos no solo nos sirve para un análisis estadístico. Con los avances computacionales en inteligencia artificial, hemos logrado poder automatizar procesos que, años atrás, nos era poco rentable.</a:t>
            </a:r>
          </a:p>
          <a:p>
            <a:pPr algn="just"/>
            <a:br>
              <a:rPr lang="es-CO" dirty="0"/>
            </a:br>
            <a:r>
              <a:rPr lang="es-CO" dirty="0"/>
              <a:t>Utilizando diferentes técnicas, se han remplazado procesos muy costosos en tiempo y dinero por sistemas automáticos con el mismo o mejor desempeño obtenido por un grupo de profesionales.</a:t>
            </a:r>
          </a:p>
        </p:txBody>
      </p:sp>
      <p:pic>
        <p:nvPicPr>
          <p:cNvPr id="3074" name="Picture 2" descr="Resultado de imagen para machine learning">
            <a:extLst>
              <a:ext uri="{FF2B5EF4-FFF2-40B4-BE49-F238E27FC236}">
                <a16:creationId xmlns:a16="http://schemas.microsoft.com/office/drawing/2014/main" id="{383A11D9-9F20-42F7-B61B-86A30B0E5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111" y="1557725"/>
            <a:ext cx="5067348" cy="341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368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85E1190-437C-40B0-9194-FC7A8559EFF4}"/>
              </a:ext>
            </a:extLst>
          </p:cNvPr>
          <p:cNvSpPr txBox="1"/>
          <p:nvPr/>
        </p:nvSpPr>
        <p:spPr>
          <a:xfrm>
            <a:off x="639192" y="497150"/>
            <a:ext cx="109017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b="1" dirty="0">
                <a:latin typeface="+mj-lt"/>
              </a:rPr>
              <a:t>Adquisición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8E3306-76EF-49AB-B58D-1786C7D729A1}"/>
              </a:ext>
            </a:extLst>
          </p:cNvPr>
          <p:cNvSpPr txBox="1"/>
          <p:nvPr/>
        </p:nvSpPr>
        <p:spPr>
          <a:xfrm>
            <a:off x="701337" y="1637312"/>
            <a:ext cx="10759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/>
              <a:t>Los datos pueden ser clasificados en 4 dominios, dependiendo de su origen:</a:t>
            </a:r>
          </a:p>
        </p:txBody>
      </p:sp>
      <p:pic>
        <p:nvPicPr>
          <p:cNvPr id="4098" name="Picture 2" descr="Resultado de imagen para texto">
            <a:extLst>
              <a:ext uri="{FF2B5EF4-FFF2-40B4-BE49-F238E27FC236}">
                <a16:creationId xmlns:a16="http://schemas.microsoft.com/office/drawing/2014/main" id="{FBED3EDD-7F53-4A33-8AF2-5664E49A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82" y="3121226"/>
            <a:ext cx="2979753" cy="216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59AF3D8-B64C-46B7-A58F-0BA052254CD6}"/>
              </a:ext>
            </a:extLst>
          </p:cNvPr>
          <p:cNvSpPr txBox="1"/>
          <p:nvPr/>
        </p:nvSpPr>
        <p:spPr>
          <a:xfrm>
            <a:off x="701337" y="2751894"/>
            <a:ext cx="195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TEXTO</a:t>
            </a:r>
          </a:p>
        </p:txBody>
      </p:sp>
      <p:pic>
        <p:nvPicPr>
          <p:cNvPr id="4100" name="Picture 4" descr="Resultado de imagen para audio">
            <a:extLst>
              <a:ext uri="{FF2B5EF4-FFF2-40B4-BE49-F238E27FC236}">
                <a16:creationId xmlns:a16="http://schemas.microsoft.com/office/drawing/2014/main" id="{A0B737E6-BC60-4436-BB12-FA7A0A03B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311" y="3443149"/>
            <a:ext cx="2465034" cy="1386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65D9754-BDF7-4E40-A140-4BA95A402061}"/>
              </a:ext>
            </a:extLst>
          </p:cNvPr>
          <p:cNvSpPr txBox="1"/>
          <p:nvPr/>
        </p:nvSpPr>
        <p:spPr>
          <a:xfrm>
            <a:off x="3789284" y="2751894"/>
            <a:ext cx="195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AUDIO</a:t>
            </a:r>
          </a:p>
        </p:txBody>
      </p:sp>
      <p:pic>
        <p:nvPicPr>
          <p:cNvPr id="4102" name="Picture 6" descr="Resultado de imagen para video">
            <a:extLst>
              <a:ext uri="{FF2B5EF4-FFF2-40B4-BE49-F238E27FC236}">
                <a16:creationId xmlns:a16="http://schemas.microsoft.com/office/drawing/2014/main" id="{2295962D-D1EC-4BC6-87EB-5BBFD4464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671" y="3325756"/>
            <a:ext cx="2979753" cy="175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7A782EF-7278-4B25-9518-4F723BAE288C}"/>
              </a:ext>
            </a:extLst>
          </p:cNvPr>
          <p:cNvSpPr txBox="1"/>
          <p:nvPr/>
        </p:nvSpPr>
        <p:spPr>
          <a:xfrm>
            <a:off x="6877231" y="2751894"/>
            <a:ext cx="195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VIDEO</a:t>
            </a:r>
          </a:p>
        </p:txBody>
      </p:sp>
      <p:pic>
        <p:nvPicPr>
          <p:cNvPr id="4104" name="Picture 8" descr="Resultado de imagen para imagen">
            <a:extLst>
              <a:ext uri="{FF2B5EF4-FFF2-40B4-BE49-F238E27FC236}">
                <a16:creationId xmlns:a16="http://schemas.microsoft.com/office/drawing/2014/main" id="{C834ED17-FFCB-4519-B73A-6D1A2D12E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1443" y="3325756"/>
            <a:ext cx="2102663" cy="175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31D5605-C4C3-4EED-92C2-FC436293C39A}"/>
              </a:ext>
            </a:extLst>
          </p:cNvPr>
          <p:cNvSpPr txBox="1"/>
          <p:nvPr/>
        </p:nvSpPr>
        <p:spPr>
          <a:xfrm>
            <a:off x="9816230" y="2751894"/>
            <a:ext cx="195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IMAGEN</a:t>
            </a:r>
          </a:p>
        </p:txBody>
      </p:sp>
    </p:spTree>
    <p:extLst>
      <p:ext uri="{BB962C8B-B14F-4D97-AF65-F5344CB8AC3E}">
        <p14:creationId xmlns:p14="http://schemas.microsoft.com/office/powerpoint/2010/main" val="1750378063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7294</TotalTime>
  <Words>813</Words>
  <Application>Microsoft Office PowerPoint</Application>
  <PresentationFormat>Panorámica</PresentationFormat>
  <Paragraphs>97</Paragraphs>
  <Slides>34</Slides>
  <Notes>2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34</vt:i4>
      </vt:variant>
    </vt:vector>
  </HeadingPairs>
  <TitlesOfParts>
    <vt:vector size="41" baseType="lpstr">
      <vt:lpstr>Ancizar Sans Black</vt:lpstr>
      <vt:lpstr>Arial</vt:lpstr>
      <vt:lpstr>Calibri</vt:lpstr>
      <vt:lpstr>Calibri Light</vt:lpstr>
      <vt:lpstr>Diseño personalizado</vt:lpstr>
      <vt:lpstr>Tema de Office</vt:lpstr>
      <vt:lpstr>1_Tema de Office</vt:lpstr>
      <vt:lpstr>Presentación de PowerPoint</vt:lpstr>
      <vt:lpstr>CLASIFICACIÓN Y RECONOCIMIENTO DE PATRONES </vt:lpstr>
      <vt:lpstr>OBJETIVOS DEL CURSO</vt:lpstr>
      <vt:lpstr>CONTENIDO</vt:lpstr>
      <vt:lpstr>Adquisición y Procesamiento de Datos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Ximena Gomez Hoyos</dc:creator>
  <cp:lastModifiedBy>Usuario</cp:lastModifiedBy>
  <cp:revision>239</cp:revision>
  <dcterms:created xsi:type="dcterms:W3CDTF">2018-05-20T16:04:19Z</dcterms:created>
  <dcterms:modified xsi:type="dcterms:W3CDTF">2019-11-29T18:41:32Z</dcterms:modified>
</cp:coreProperties>
</file>

<file path=docProps/thumbnail.jpeg>
</file>